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9" autoAdjust="0"/>
    <p:restoredTop sz="94660"/>
  </p:normalViewPr>
  <p:slideViewPr>
    <p:cSldViewPr snapToGrid="0">
      <p:cViewPr varScale="1">
        <p:scale>
          <a:sx n="50" d="100"/>
          <a:sy n="50" d="100"/>
        </p:scale>
        <p:origin x="70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90195" y="1766454"/>
            <a:ext cx="7766936" cy="2575327"/>
          </a:xfrm>
        </p:spPr>
        <p:txBody>
          <a:bodyPr/>
          <a:lstStyle/>
          <a:p>
            <a:pPr algn="ctr"/>
            <a:r>
              <a:rPr lang="pl-PL" sz="166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SYNOD</a:t>
            </a:r>
          </a:p>
        </p:txBody>
      </p:sp>
    </p:spTree>
    <p:extLst>
      <p:ext uri="{BB962C8B-B14F-4D97-AF65-F5344CB8AC3E}">
        <p14:creationId xmlns:p14="http://schemas.microsoft.com/office/powerpoint/2010/main" val="274848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2177" y="-323850"/>
            <a:ext cx="9306984" cy="3367425"/>
          </a:xfrm>
        </p:spPr>
        <p:txBody>
          <a:bodyPr>
            <a:normAutofit fontScale="90000"/>
          </a:bodyPr>
          <a:lstStyle/>
          <a:p>
            <a:r>
              <a:rPr lang="pl-PL" i="1" dirty="0"/>
              <a:t>		</a:t>
            </a:r>
            <a:r>
              <a:rPr lang="pl-PL" b="1" i="1" dirty="0">
                <a:solidFill>
                  <a:schemeClr val="tx1"/>
                </a:solidFill>
              </a:rPr>
              <a:t>Postanowiliśmy bowiem, Duch Święty i my, nie nakładać na was żadnego ciężaru, oprócz tego, co konieczne.</a:t>
            </a:r>
            <a:br>
              <a:rPr lang="pl-PL" b="1" i="1" dirty="0">
                <a:solidFill>
                  <a:schemeClr val="tx1"/>
                </a:solidFill>
              </a:rPr>
            </a:br>
            <a:r>
              <a:rPr lang="pl-PL" b="1" i="1" dirty="0">
                <a:solidFill>
                  <a:schemeClr val="tx1"/>
                </a:solidFill>
              </a:rPr>
              <a:t> </a:t>
            </a:r>
            <a:br>
              <a:rPr lang="pl-PL" b="1" i="1" dirty="0">
                <a:solidFill>
                  <a:schemeClr val="tx1"/>
                </a:solidFill>
              </a:rPr>
            </a:br>
            <a:r>
              <a:rPr lang="pl-PL" sz="3200" b="1" i="1" dirty="0" err="1">
                <a:solidFill>
                  <a:schemeClr val="tx1"/>
                </a:solidFill>
              </a:rPr>
              <a:t>Dz</a:t>
            </a:r>
            <a:r>
              <a:rPr lang="pl-PL" sz="3200" b="1" i="1" dirty="0">
                <a:solidFill>
                  <a:schemeClr val="tx1"/>
                </a:solidFill>
              </a:rPr>
              <a:t> 15,28</a:t>
            </a:r>
            <a:endParaRPr lang="pl-PL" b="1" i="1" dirty="0">
              <a:solidFill>
                <a:schemeClr val="tx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2079875"/>
            <a:ext cx="7454900" cy="4430340"/>
          </a:xfrm>
          <a:prstGeom prst="rect">
            <a:avLst/>
          </a:prstGeom>
        </p:spPr>
      </p:pic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3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6600" b="1" dirty="0">
                <a:solidFill>
                  <a:schemeClr val="tx1"/>
                </a:solidFill>
              </a:rPr>
              <a:t>KOŚCIÓŁ - ECCLESIA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sz="3200" b="1" dirty="0">
                <a:solidFill>
                  <a:schemeClr val="tx1"/>
                </a:solidFill>
              </a:rPr>
              <a:t>HIERARCHICZNOŚĆ</a:t>
            </a:r>
          </a:p>
          <a:p>
            <a:endParaRPr lang="pl-PL" dirty="0"/>
          </a:p>
          <a:p>
            <a:pPr marL="0" indent="0" algn="ctr">
              <a:buNone/>
            </a:pPr>
            <a:r>
              <a:rPr lang="pl-PL" sz="2800" dirty="0">
                <a:solidFill>
                  <a:schemeClr val="tx1"/>
                </a:solidFill>
              </a:rPr>
              <a:t>Strukturalna budowa Kościoła oparta na Chrystusie, od którego pochodzi wszelka władza i autorytet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sz="3200" b="1" dirty="0">
                <a:solidFill>
                  <a:schemeClr val="tx1"/>
                </a:solidFill>
              </a:rPr>
              <a:t>KOLEGIALNOŚĆ</a:t>
            </a:r>
          </a:p>
          <a:p>
            <a:pPr marL="0" indent="0">
              <a:buNone/>
            </a:pPr>
            <a:endParaRPr lang="pl-PL" dirty="0">
              <a:solidFill>
                <a:schemeClr val="tx1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pl-PL" sz="2800" dirty="0">
                <a:solidFill>
                  <a:schemeClr val="tx1"/>
                </a:solidFill>
              </a:rPr>
              <a:t>Wspólnota uczniów Chrystusa, której fundamentem są Apostołowie przekazujący depozyt wiary</a:t>
            </a:r>
          </a:p>
        </p:txBody>
      </p:sp>
    </p:spTree>
    <p:extLst>
      <p:ext uri="{BB962C8B-B14F-4D97-AF65-F5344CB8AC3E}">
        <p14:creationId xmlns:p14="http://schemas.microsoft.com/office/powerpoint/2010/main" val="220095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0684" y="4572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l-PL" sz="4800" b="1" dirty="0">
                <a:solidFill>
                  <a:schemeClr val="tx1"/>
                </a:solidFill>
              </a:rPr>
              <a:t>Hierarchia Kościoła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29784" y="1455739"/>
            <a:ext cx="8596668" cy="3880773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pl-PL" sz="2800" dirty="0">
                <a:solidFill>
                  <a:schemeClr val="tx1"/>
                </a:solidFill>
              </a:rPr>
              <a:t>Papież</a:t>
            </a:r>
          </a:p>
          <a:p>
            <a:pPr>
              <a:lnSpc>
                <a:spcPct val="160000"/>
              </a:lnSpc>
            </a:pPr>
            <a:r>
              <a:rPr lang="pl-PL" sz="2800" dirty="0">
                <a:solidFill>
                  <a:schemeClr val="tx1"/>
                </a:solidFill>
              </a:rPr>
              <a:t>Kardynałowie</a:t>
            </a:r>
          </a:p>
          <a:p>
            <a:pPr>
              <a:lnSpc>
                <a:spcPct val="160000"/>
              </a:lnSpc>
            </a:pPr>
            <a:r>
              <a:rPr lang="pl-PL" sz="2800" dirty="0">
                <a:solidFill>
                  <a:schemeClr val="tx1"/>
                </a:solidFill>
              </a:rPr>
              <a:t>Biskupi</a:t>
            </a:r>
          </a:p>
          <a:p>
            <a:pPr>
              <a:lnSpc>
                <a:spcPct val="160000"/>
              </a:lnSpc>
            </a:pPr>
            <a:r>
              <a:rPr lang="pl-PL" sz="2800" dirty="0">
                <a:solidFill>
                  <a:schemeClr val="tx1"/>
                </a:solidFill>
              </a:rPr>
              <a:t>Dziekani</a:t>
            </a:r>
          </a:p>
          <a:p>
            <a:pPr>
              <a:lnSpc>
                <a:spcPct val="160000"/>
              </a:lnSpc>
            </a:pPr>
            <a:r>
              <a:rPr lang="pl-PL" sz="2800" dirty="0">
                <a:solidFill>
                  <a:schemeClr val="tx1"/>
                </a:solidFill>
              </a:rPr>
              <a:t>Proboszczowie</a:t>
            </a:r>
          </a:p>
          <a:p>
            <a:pPr>
              <a:lnSpc>
                <a:spcPct val="160000"/>
              </a:lnSpc>
            </a:pPr>
            <a:r>
              <a:rPr lang="pl-PL" sz="2800" dirty="0">
                <a:solidFill>
                  <a:schemeClr val="tx1"/>
                </a:solidFill>
              </a:rPr>
              <a:t>Wikariusze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027" y="1099806"/>
            <a:ext cx="2790825" cy="16383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177" y="1514476"/>
            <a:ext cx="1809750" cy="252412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2027" y="3150676"/>
            <a:ext cx="2514600" cy="181927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549" y="4430038"/>
            <a:ext cx="23526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72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67834" y="68580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800" b="1" dirty="0">
                <a:solidFill>
                  <a:schemeClr val="tx1"/>
                </a:solidFill>
              </a:rPr>
              <a:t>Hierarchia Kościoła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07412" y="1816100"/>
            <a:ext cx="9864335" cy="38807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pl-PL" sz="3200" dirty="0">
                <a:solidFill>
                  <a:schemeClr val="tx1"/>
                </a:solidFill>
              </a:rPr>
              <a:t>Kościół powszechny – PAPIEŻ – Sobór, Kongregacje</a:t>
            </a:r>
          </a:p>
          <a:p>
            <a:pPr>
              <a:lnSpc>
                <a:spcPct val="200000"/>
              </a:lnSpc>
            </a:pPr>
            <a:r>
              <a:rPr lang="pl-PL" sz="3200" dirty="0">
                <a:solidFill>
                  <a:schemeClr val="tx1"/>
                </a:solidFill>
              </a:rPr>
              <a:t>Kościół diecezjalny – BISKUP – Synod, Rady</a:t>
            </a:r>
          </a:p>
          <a:p>
            <a:pPr>
              <a:lnSpc>
                <a:spcPct val="200000"/>
              </a:lnSpc>
            </a:pPr>
            <a:r>
              <a:rPr lang="pl-PL" sz="3200" dirty="0">
                <a:solidFill>
                  <a:schemeClr val="tx1"/>
                </a:solidFill>
              </a:rPr>
              <a:t>Parafia – PROBOSZCZ – Rada parafialna</a:t>
            </a:r>
          </a:p>
        </p:txBody>
      </p:sp>
    </p:spTree>
    <p:extLst>
      <p:ext uri="{BB962C8B-B14F-4D97-AF65-F5344CB8AC3E}">
        <p14:creationId xmlns:p14="http://schemas.microsoft.com/office/powerpoint/2010/main" val="2590777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>
                <a:solidFill>
                  <a:schemeClr val="tx1"/>
                </a:solidFill>
              </a:rPr>
              <a:t>Formy wyrażania się Kościoła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powszechnego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90045" y="3122294"/>
            <a:ext cx="4185623" cy="3304117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</a:rPr>
              <a:t>Sobór powszechny – zebranie katolickich biskupów z całego świata </a:t>
            </a:r>
          </a:p>
          <a:p>
            <a:r>
              <a:rPr lang="pl-PL" sz="2400" dirty="0">
                <a:solidFill>
                  <a:schemeClr val="tx1"/>
                </a:solidFill>
              </a:rPr>
              <a:t>Synod powszechny – głos doradczy dla papieża</a:t>
            </a:r>
          </a:p>
          <a:p>
            <a:pPr>
              <a:buAutoNum type="arabicPeriod"/>
            </a:pP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l-PL" sz="2800" b="1" dirty="0">
                <a:solidFill>
                  <a:schemeClr val="tx1"/>
                </a:solidFill>
              </a:rPr>
              <a:t>diecezjalnego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088384" y="3122294"/>
            <a:ext cx="4185617" cy="3304117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</a:rPr>
              <a:t>Synod – zebranie wybranych kapłanów oraz innych wiernych Kościoła, którzy dla dobra wspólnoty podejmują wybrane problemy</a:t>
            </a:r>
          </a:p>
        </p:txBody>
      </p:sp>
    </p:spTree>
    <p:extLst>
      <p:ext uri="{BB962C8B-B14F-4D97-AF65-F5344CB8AC3E}">
        <p14:creationId xmlns:p14="http://schemas.microsoft.com/office/powerpoint/2010/main" val="1601342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>
                <a:solidFill>
                  <a:schemeClr val="tx1"/>
                </a:solidFill>
              </a:rPr>
              <a:t>SYNOD - dialog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7334" y="1502864"/>
            <a:ext cx="9060224" cy="16734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800" dirty="0">
                <a:solidFill>
                  <a:schemeClr val="tx1"/>
                </a:solidFill>
              </a:rPr>
              <a:t>Dokonuje rozpoznania aktualnych problemów Kościoła diecezjalnego. Forma rachunku sumienia Kościoła lokalnego, podjętego by lepiej rozwiązać aktualne sprawy i postawić nowe wyzwania</a:t>
            </a:r>
          </a:p>
          <a:p>
            <a:pPr marL="0" indent="0" algn="ctr">
              <a:buNone/>
            </a:pPr>
            <a:endParaRPr lang="pl-PL" sz="24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pl-PL" sz="2400" dirty="0">
                <a:solidFill>
                  <a:schemeClr val="tx1"/>
                </a:solidFill>
              </a:rPr>
              <a:t>Problemy:</a:t>
            </a:r>
          </a:p>
          <a:p>
            <a:pPr algn="ctr"/>
            <a:endParaRPr lang="pl-PL" sz="2400" dirty="0">
              <a:solidFill>
                <a:schemeClr val="tx1"/>
              </a:solidFill>
            </a:endParaRPr>
          </a:p>
          <a:p>
            <a:pPr algn="ctr"/>
            <a:endParaRPr lang="pl-PL" sz="1600" dirty="0"/>
          </a:p>
          <a:p>
            <a:pPr algn="ctr"/>
            <a:endParaRPr lang="pl-PL" sz="1600" dirty="0"/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677334" y="4013453"/>
            <a:ext cx="9060224" cy="1673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 sz="2400" dirty="0">
              <a:solidFill>
                <a:schemeClr val="tx1"/>
              </a:solidFill>
            </a:endParaRPr>
          </a:p>
          <a:p>
            <a:pPr algn="ctr"/>
            <a:endParaRPr lang="pl-PL" dirty="0"/>
          </a:p>
          <a:p>
            <a:pPr algn="ctr"/>
            <a:endParaRPr lang="pl-PL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1776219" y="4502737"/>
            <a:ext cx="9060224" cy="1841916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>
                <a:solidFill>
                  <a:schemeClr val="tx1"/>
                </a:solidFill>
              </a:rPr>
              <a:t>prawne</a:t>
            </a:r>
          </a:p>
          <a:p>
            <a:r>
              <a:rPr lang="pl-PL" sz="2000" dirty="0">
                <a:solidFill>
                  <a:schemeClr val="tx1"/>
                </a:solidFill>
              </a:rPr>
              <a:t>sakramentalne</a:t>
            </a:r>
          </a:p>
          <a:p>
            <a:r>
              <a:rPr lang="pl-PL" sz="2000" dirty="0">
                <a:solidFill>
                  <a:schemeClr val="tx1"/>
                </a:solidFill>
              </a:rPr>
              <a:t>społeczne</a:t>
            </a:r>
          </a:p>
          <a:p>
            <a:endParaRPr lang="pl-PL" sz="2000" dirty="0">
              <a:solidFill>
                <a:schemeClr val="tx1"/>
              </a:solidFill>
            </a:endParaRPr>
          </a:p>
          <a:p>
            <a:endParaRPr lang="pl-PL" sz="2000" dirty="0">
              <a:solidFill>
                <a:schemeClr val="tx1"/>
              </a:solidFill>
            </a:endParaRPr>
          </a:p>
          <a:p>
            <a:endParaRPr lang="pl-PL" sz="2000" dirty="0">
              <a:solidFill>
                <a:schemeClr val="tx1"/>
              </a:solidFill>
            </a:endParaRPr>
          </a:p>
          <a:p>
            <a:r>
              <a:rPr lang="pl-PL" sz="2000" dirty="0">
                <a:solidFill>
                  <a:schemeClr val="tx1"/>
                </a:solidFill>
              </a:rPr>
              <a:t>liturgiczne</a:t>
            </a:r>
          </a:p>
          <a:p>
            <a:r>
              <a:rPr lang="pl-PL" sz="2000" dirty="0">
                <a:solidFill>
                  <a:schemeClr val="tx1"/>
                </a:solidFill>
              </a:rPr>
              <a:t>moralne</a:t>
            </a:r>
          </a:p>
          <a:p>
            <a:r>
              <a:rPr lang="pl-PL" sz="2000" dirty="0">
                <a:solidFill>
                  <a:schemeClr val="tx1"/>
                </a:solidFill>
              </a:rPr>
              <a:t>katechetyczne</a:t>
            </a:r>
          </a:p>
          <a:p>
            <a:endParaRPr lang="pl-PL" sz="2000" dirty="0">
              <a:solidFill>
                <a:schemeClr val="tx1"/>
              </a:solidFill>
            </a:endParaRPr>
          </a:p>
          <a:p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995763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>
                <a:solidFill>
                  <a:schemeClr val="tx1"/>
                </a:solidFill>
              </a:rPr>
              <a:t>Synod - elementy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7334" y="2804160"/>
            <a:ext cx="9316898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</a:rPr>
              <a:t>Zwołanie i otwarcie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</a:rPr>
              <a:t>Powstanie poszczególnych rad i obradowanie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</a:rPr>
              <a:t>Postanowienia, skutki, wydane dokumenty</a:t>
            </a:r>
          </a:p>
          <a:p>
            <a:pPr>
              <a:lnSpc>
                <a:spcPct val="150000"/>
              </a:lnSpc>
            </a:pPr>
            <a:r>
              <a:rPr lang="pl-PL" sz="3200" dirty="0">
                <a:solidFill>
                  <a:schemeClr val="tx1"/>
                </a:solidFill>
              </a:rPr>
              <a:t>Zamknięcie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002" y="2159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38229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</TotalTime>
  <Words>154</Words>
  <Application>Microsoft Office PowerPoint</Application>
  <PresentationFormat>Panoramiczny</PresentationFormat>
  <Paragraphs>47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Faseta</vt:lpstr>
      <vt:lpstr>SYNOD</vt:lpstr>
      <vt:lpstr>  Postanowiliśmy bowiem, Duch Święty i my, nie nakładać na was żadnego ciężaru, oprócz tego, co konieczne.   Dz 15,28</vt:lpstr>
      <vt:lpstr>KOŚCIÓŁ - ECCLESIA</vt:lpstr>
      <vt:lpstr>Hierarchia Kościoła</vt:lpstr>
      <vt:lpstr>Hierarchia Kościoła </vt:lpstr>
      <vt:lpstr>Formy wyrażania się Kościoła</vt:lpstr>
      <vt:lpstr>SYNOD - dialog</vt:lpstr>
      <vt:lpstr>Synod - elementy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SYNOD</dc:title>
  <dc:creator>Barnaba</dc:creator>
  <cp:lastModifiedBy>Barnaba</cp:lastModifiedBy>
  <cp:revision>13</cp:revision>
  <dcterms:created xsi:type="dcterms:W3CDTF">2016-11-29T15:25:24Z</dcterms:created>
  <dcterms:modified xsi:type="dcterms:W3CDTF">2016-12-10T11:31:44Z</dcterms:modified>
</cp:coreProperties>
</file>